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5"/>
  </p:notesMasterIdLst>
  <p:sldIdLst>
    <p:sldId id="256" r:id="rId2"/>
    <p:sldId id="285" r:id="rId3"/>
    <p:sldId id="279" r:id="rId4"/>
    <p:sldId id="280" r:id="rId5"/>
    <p:sldId id="311" r:id="rId6"/>
    <p:sldId id="275" r:id="rId7"/>
    <p:sldId id="276" r:id="rId8"/>
    <p:sldId id="286" r:id="rId9"/>
    <p:sldId id="293" r:id="rId10"/>
    <p:sldId id="281" r:id="rId11"/>
    <p:sldId id="304" r:id="rId12"/>
    <p:sldId id="306" r:id="rId13"/>
    <p:sldId id="294" r:id="rId14"/>
    <p:sldId id="296" r:id="rId15"/>
    <p:sldId id="297" r:id="rId16"/>
    <p:sldId id="300" r:id="rId17"/>
    <p:sldId id="301" r:id="rId18"/>
    <p:sldId id="299" r:id="rId19"/>
    <p:sldId id="302" r:id="rId20"/>
    <p:sldId id="305" r:id="rId21"/>
    <p:sldId id="310" r:id="rId22"/>
    <p:sldId id="303" r:id="rId23"/>
    <p:sldId id="288" r:id="rId24"/>
    <p:sldId id="312" r:id="rId25"/>
    <p:sldId id="282" r:id="rId26"/>
    <p:sldId id="290" r:id="rId27"/>
    <p:sldId id="283" r:id="rId28"/>
    <p:sldId id="298" r:id="rId29"/>
    <p:sldId id="291" r:id="rId30"/>
    <p:sldId id="309" r:id="rId31"/>
    <p:sldId id="292" r:id="rId32"/>
    <p:sldId id="289" r:id="rId33"/>
    <p:sldId id="274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2136367-34D5-416C-9776-301B336C4965}">
          <p14:sldIdLst>
            <p14:sldId id="256"/>
            <p14:sldId id="285"/>
            <p14:sldId id="279"/>
            <p14:sldId id="280"/>
            <p14:sldId id="311"/>
            <p14:sldId id="275"/>
            <p14:sldId id="276"/>
            <p14:sldId id="286"/>
            <p14:sldId id="293"/>
            <p14:sldId id="281"/>
            <p14:sldId id="304"/>
            <p14:sldId id="306"/>
            <p14:sldId id="294"/>
            <p14:sldId id="296"/>
            <p14:sldId id="297"/>
            <p14:sldId id="300"/>
            <p14:sldId id="301"/>
            <p14:sldId id="299"/>
            <p14:sldId id="302"/>
            <p14:sldId id="305"/>
            <p14:sldId id="310"/>
            <p14:sldId id="303"/>
            <p14:sldId id="288"/>
            <p14:sldId id="312"/>
            <p14:sldId id="282"/>
            <p14:sldId id="290"/>
            <p14:sldId id="283"/>
            <p14:sldId id="298"/>
            <p14:sldId id="291"/>
            <p14:sldId id="309"/>
            <p14:sldId id="292"/>
            <p14:sldId id="289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FB7F23-EE41-4648-B2A9-68BF8A5CC264}" v="256" dt="2022-07-18T23:37:12.7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A1927-8774-472C-B225-B0DCF6C8C646}" type="datetimeFigureOut">
              <a:rPr lang="en-US" smtClean="0"/>
              <a:t>8/2/22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92F57-3F5A-4DF2-A800-9A4FC0FAC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73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699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39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37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336" y="276214"/>
            <a:ext cx="7543800" cy="6369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453896"/>
            <a:ext cx="7543801" cy="4415198"/>
          </a:xfrm>
        </p:spPr>
        <p:txBody>
          <a:bodyPr/>
          <a:lstStyle>
            <a:lvl1pPr marL="342900" indent="-342900">
              <a:buClrTx/>
              <a:buFont typeface="Arial" panose="020B0604020202020204" pitchFamily="34" charset="0"/>
              <a:buChar char="•"/>
              <a:defRPr sz="2400"/>
            </a:lvl1pPr>
            <a:lvl2pPr marL="457200" indent="-274320" defTabSz="1371600">
              <a:buClrTx/>
              <a:buFont typeface="Arial" panose="020B0604020202020204" pitchFamily="34" charset="0"/>
              <a:buChar char="•"/>
              <a:defRPr sz="2000"/>
            </a:lvl2pPr>
            <a:lvl3pPr marL="566928" indent="-182880">
              <a:buClrTx/>
              <a:buFont typeface="Arial" panose="020B0604020202020204" pitchFamily="34" charset="0"/>
              <a:buChar char="•"/>
              <a:defRPr/>
            </a:lvl3pPr>
            <a:lvl4pPr marL="749808" indent="-182880">
              <a:buClrTx/>
              <a:buFont typeface="Arial" panose="020B0604020202020204" pitchFamily="34" charset="0"/>
              <a:buChar char="•"/>
              <a:defRPr/>
            </a:lvl4pPr>
            <a:lvl5pPr marL="932688" indent="-18288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7136" y="6483096"/>
            <a:ext cx="984019" cy="316581"/>
          </a:xfrm>
        </p:spPr>
        <p:txBody>
          <a:bodyPr/>
          <a:lstStyle>
            <a:lvl1pPr>
              <a:defRPr sz="1200"/>
            </a:lvl1pPr>
          </a:lstStyle>
          <a:p>
            <a:fld id="{EF7ED77F-4E7A-4999-939E-416704E9CC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68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868680" y="4306824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33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7023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8680" y="1845736"/>
            <a:ext cx="3703320" cy="41605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39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57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553" y="265823"/>
            <a:ext cx="7543800" cy="7023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912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88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F7ED77F-4E7A-4999-939E-416704E9C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10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 algn="ctr">
              <a:defRPr sz="40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30161" y="6369749"/>
            <a:ext cx="984019" cy="365125"/>
          </a:xfrm>
        </p:spPr>
        <p:txBody>
          <a:bodyPr/>
          <a:lstStyle/>
          <a:p>
            <a:fld id="{EF7ED77F-4E7A-4999-939E-416704E9C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2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0852" y="305942"/>
            <a:ext cx="7543800" cy="7023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852" y="1399031"/>
            <a:ext cx="7543801" cy="447006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353" y="6454204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EF7ED77F-4E7A-4999-939E-416704E9CC3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80852" y="988907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20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2444B-CB0F-4F2E-AF7D-491CEF439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997" y="508522"/>
            <a:ext cx="7729979" cy="1641213"/>
          </a:xfrm>
        </p:spPr>
        <p:txBody>
          <a:bodyPr>
            <a:noAutofit/>
          </a:bodyPr>
          <a:lstStyle/>
          <a:p>
            <a:pPr algn="ctr"/>
            <a:r>
              <a:rPr lang="en-US" sz="6600" dirty="0"/>
              <a:t>Downtown Yachats </a:t>
            </a:r>
            <a:br>
              <a:rPr lang="en-US" sz="6600" dirty="0"/>
            </a:br>
            <a:r>
              <a:rPr lang="en-US" sz="6600" dirty="0"/>
              <a:t>Parking Planning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C1F302-7592-4F56-8E79-818323A72F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998" y="3947561"/>
            <a:ext cx="7729979" cy="38532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PROJECT OVERVIEW, GOALS, AND WORK TO DATE</a:t>
            </a:r>
          </a:p>
        </p:txBody>
      </p:sp>
      <p:pic>
        <p:nvPicPr>
          <p:cNvPr id="11" name="Picture 10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325A71EA-B228-4F3F-9E4E-189883479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49" y="5172202"/>
            <a:ext cx="1981490" cy="356669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9893FFE-42D9-663B-4252-77429D135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65" y="4562053"/>
            <a:ext cx="2200670" cy="1616421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516ED8EE-0D78-7B2F-74AA-3D8043378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256" y="4772993"/>
            <a:ext cx="1107195" cy="119454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7107B74-7FBF-EACC-D211-060F325F57FE}"/>
              </a:ext>
            </a:extLst>
          </p:cNvPr>
          <p:cNvSpPr txBox="1">
            <a:spLocks/>
          </p:cNvSpPr>
          <p:nvPr/>
        </p:nvSpPr>
        <p:spPr>
          <a:xfrm>
            <a:off x="812997" y="2589846"/>
            <a:ext cx="7729979" cy="7642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Workshop | July 18,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61DF5-593C-EAED-F8FE-6FC05A802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33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CAE24-6D99-2438-444F-6F43CF82C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Transportation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360F7-6F8F-7B94-707B-564B47572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176" y="1302026"/>
            <a:ext cx="4167682" cy="4760844"/>
          </a:xfrm>
        </p:spPr>
        <p:txBody>
          <a:bodyPr>
            <a:normAutofit/>
          </a:bodyPr>
          <a:lstStyle/>
          <a:p>
            <a:r>
              <a:rPr lang="en-US" dirty="0"/>
              <a:t>Nearly all traffic arrives and departs via Highway 101</a:t>
            </a:r>
          </a:p>
          <a:p>
            <a:r>
              <a:rPr lang="en-US" dirty="0"/>
              <a:t>Recent Highway 101 project added sidewalks and improved walkability, but reduced available parking and ROW available for loading, etc.</a:t>
            </a:r>
          </a:p>
          <a:p>
            <a:r>
              <a:rPr lang="en-US" dirty="0"/>
              <a:t>Coupled with recent conversion of a lane on Ocean View from driving to walking, circulation is more difficult</a:t>
            </a:r>
          </a:p>
          <a:p>
            <a:endParaRPr lang="en-US" dirty="0"/>
          </a:p>
        </p:txBody>
      </p:sp>
      <p:pic>
        <p:nvPicPr>
          <p:cNvPr id="5" name="Picture 4" descr="A group of cars parked in a parking lot&#10;&#10;Description automatically generated with low confidence">
            <a:extLst>
              <a:ext uri="{FF2B5EF4-FFF2-40B4-BE49-F238E27FC236}">
                <a16:creationId xmlns:a16="http://schemas.microsoft.com/office/drawing/2014/main" id="{C72717D8-B876-64CA-7A2F-AEBF253C9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0" t="12182" b="6799"/>
          <a:stretch/>
        </p:blipFill>
        <p:spPr>
          <a:xfrm>
            <a:off x="5088556" y="1201281"/>
            <a:ext cx="3868847" cy="2622015"/>
          </a:xfrm>
          <a:prstGeom prst="rect">
            <a:avLst/>
          </a:prstGeom>
        </p:spPr>
      </p:pic>
      <p:pic>
        <p:nvPicPr>
          <p:cNvPr id="7" name="Picture 6" descr="A picture containing sky, outdoor, road, grass&#10;&#10;Description automatically generated">
            <a:extLst>
              <a:ext uri="{FF2B5EF4-FFF2-40B4-BE49-F238E27FC236}">
                <a16:creationId xmlns:a16="http://schemas.microsoft.com/office/drawing/2014/main" id="{17A1F5C8-2024-647E-9A3F-A3FA2EEE86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9" b="11848"/>
          <a:stretch/>
        </p:blipFill>
        <p:spPr>
          <a:xfrm>
            <a:off x="5088556" y="4111423"/>
            <a:ext cx="3868847" cy="1951447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FF8C7B-A079-66B3-2D83-8A37C4FFE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51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E34B2-6B3F-D794-4522-986BEB421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Walking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C35C0-C46B-B6F1-DF2B-B6B9304E9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36" y="1789043"/>
            <a:ext cx="3899699" cy="448755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While improvements to Highway 101 and Ocean View Drive reduced parking availability and circulation for cars, walking environment was drastically improved</a:t>
            </a:r>
          </a:p>
          <a:p>
            <a:r>
              <a:rPr lang="en-US" dirty="0"/>
              <a:t>These improvements + integration of hiking trails present excellent walkability and can be used to “activate” parking further from downtown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DC97F9-4329-CB34-B27E-D2504160EB49}"/>
              </a:ext>
            </a:extLst>
          </p:cNvPr>
          <p:cNvSpPr txBox="1"/>
          <p:nvPr/>
        </p:nvSpPr>
        <p:spPr>
          <a:xfrm>
            <a:off x="1143000" y="1027933"/>
            <a:ext cx="2604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BUT!</a:t>
            </a:r>
          </a:p>
        </p:txBody>
      </p:sp>
      <p:pic>
        <p:nvPicPr>
          <p:cNvPr id="6" name="Picture 5" descr="A picture containing text, tree, grass, outdoor&#10;&#10;Description automatically generated">
            <a:extLst>
              <a:ext uri="{FF2B5EF4-FFF2-40B4-BE49-F238E27FC236}">
                <a16:creationId xmlns:a16="http://schemas.microsoft.com/office/drawing/2014/main" id="{E59AE015-9603-5EF8-2F04-9737BB95D4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" t="3555" b="4915"/>
          <a:stretch/>
        </p:blipFill>
        <p:spPr>
          <a:xfrm>
            <a:off x="5267740" y="1123121"/>
            <a:ext cx="3727174" cy="2601167"/>
          </a:xfrm>
          <a:prstGeom prst="rect">
            <a:avLst/>
          </a:prstGeom>
        </p:spPr>
      </p:pic>
      <p:pic>
        <p:nvPicPr>
          <p:cNvPr id="8" name="Picture 7" descr="A bench sits unoccupied&#10;&#10;Description automatically generated with medium confidence">
            <a:extLst>
              <a:ext uri="{FF2B5EF4-FFF2-40B4-BE49-F238E27FC236}">
                <a16:creationId xmlns:a16="http://schemas.microsoft.com/office/drawing/2014/main" id="{6AA14375-487C-63DC-9440-AE13469CE0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" t="13317" b="7246"/>
          <a:stretch/>
        </p:blipFill>
        <p:spPr>
          <a:xfrm>
            <a:off x="5267740" y="3934255"/>
            <a:ext cx="3727174" cy="2305822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C7BDDC-8269-AFC5-7D85-E96FFB756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52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317E-F9E8-FF05-6C73-74B86631C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35" y="276214"/>
            <a:ext cx="8215791" cy="636940"/>
          </a:xfrm>
        </p:spPr>
        <p:txBody>
          <a:bodyPr>
            <a:normAutofit fontScale="90000"/>
          </a:bodyPr>
          <a:lstStyle/>
          <a:p>
            <a:r>
              <a:rPr lang="en-US" dirty="0"/>
              <a:t>Proposed Boardwalk on Ocean View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876D4251-66DD-AD75-545A-3E992E6FBB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" t="7479" r="4646" b="5917"/>
          <a:stretch/>
        </p:blipFill>
        <p:spPr>
          <a:xfrm>
            <a:off x="3123579" y="2655065"/>
            <a:ext cx="5831311" cy="3602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farm machine&#10;&#10;Description automatically generated">
            <a:extLst>
              <a:ext uri="{FF2B5EF4-FFF2-40B4-BE49-F238E27FC236}">
                <a16:creationId xmlns:a16="http://schemas.microsoft.com/office/drawing/2014/main" id="{8785FAA1-3D3C-CDCF-9DBA-2A1B66092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79" y="1232643"/>
            <a:ext cx="3666794" cy="2888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AB906D-C328-3C09-2972-E746B4500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898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289F3-6DA2-16ED-7295-657C834EB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Parking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CAA72-0C2A-F52A-70C0-E4790E2DB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8" y="1453896"/>
            <a:ext cx="3749041" cy="4415198"/>
          </a:xfrm>
        </p:spPr>
        <p:txBody>
          <a:bodyPr/>
          <a:lstStyle/>
          <a:p>
            <a:r>
              <a:rPr lang="en-US" dirty="0"/>
              <a:t>Around 900 parking spaces in total with study area</a:t>
            </a:r>
          </a:p>
          <a:p>
            <a:r>
              <a:rPr lang="en-US" dirty="0"/>
              <a:t>Many on-street stalls and several lots are un-striped, so precise stall count is infeasible</a:t>
            </a:r>
          </a:p>
          <a:p>
            <a:r>
              <a:rPr lang="en-US" dirty="0"/>
              <a:t>Key public lots at Yachats State Park (State), Commons building, City Hall</a:t>
            </a:r>
          </a:p>
          <a:p>
            <a:pPr marL="182880" lvl="1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959D33-741E-EA4F-F63B-4B5FDF2D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99F99FB4-593B-E02F-3CFA-9A0CF0BFE0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" t="2981" r="4833" b="6038"/>
          <a:stretch/>
        </p:blipFill>
        <p:spPr>
          <a:xfrm>
            <a:off x="5077798" y="1203157"/>
            <a:ext cx="3910215" cy="498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8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BDCE17-2FD5-F037-6634-E5C7E88E1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Parking Management in a Nutshell</a:t>
            </a:r>
          </a:p>
        </p:txBody>
      </p:sp>
      <p:pic>
        <p:nvPicPr>
          <p:cNvPr id="10" name="Picture Placeholder 9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299F9D01-62FF-0349-D627-B0234C2C22E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6" b="10536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5F4E6C-4824-74FB-ED61-94A590C9002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66BECC-0661-EA4A-1D0A-088B200F4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00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B48713-2DDA-B857-7768-F6DFDB59F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Parking Management Goals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A365EF-83ED-3DDB-F072-16DECD973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Create “right-sized” parking solutions</a:t>
            </a:r>
          </a:p>
          <a:p>
            <a:pPr lvl="1"/>
            <a:r>
              <a:rPr lang="en-US" dirty="0"/>
              <a:t>Too little parking: Traffic congestion from cruising, potential safety impacts, potential lost business &amp; economic impacts</a:t>
            </a:r>
          </a:p>
          <a:p>
            <a:pPr lvl="1"/>
            <a:r>
              <a:rPr lang="en-US" dirty="0"/>
              <a:t>Too much parking: Walkability and sense of place impacted, public money wasted</a:t>
            </a:r>
          </a:p>
          <a:p>
            <a:pPr lvl="1"/>
            <a:endParaRPr lang="en-US" dirty="0"/>
          </a:p>
          <a:p>
            <a:r>
              <a:rPr lang="en-US" dirty="0"/>
              <a:t>Create regulations and policies consistent with goals for growth, economic development, livability</a:t>
            </a:r>
          </a:p>
          <a:p>
            <a:pPr lvl="1"/>
            <a:r>
              <a:rPr lang="en-US" dirty="0"/>
              <a:t>These are addressed within comp plan and other planning guidance</a:t>
            </a:r>
          </a:p>
          <a:p>
            <a:pPr lvl="1"/>
            <a:endParaRPr lang="en-US" dirty="0"/>
          </a:p>
          <a:p>
            <a:r>
              <a:rPr lang="en-US" dirty="0"/>
              <a:t>Ideal: 1-2 spaces free within a block or so of any potential destination</a:t>
            </a:r>
          </a:p>
          <a:p>
            <a:pPr lvl="1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EAFCBF-082E-EC21-D392-E1C4AF0C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74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AE96D-AA2E-8B7E-9EC4-BA98221C0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Metering / Priced Parking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9C7A0-5632-D1B9-6245-D2D39EA61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453896"/>
            <a:ext cx="3852950" cy="441519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Powerful and effective tool to manage demand while also creating a source of revenue</a:t>
            </a:r>
          </a:p>
          <a:p>
            <a:r>
              <a:rPr lang="en-US" dirty="0"/>
              <a:t>BUT invariably politically contentious</a:t>
            </a:r>
          </a:p>
          <a:p>
            <a:pPr lvl="1"/>
            <a:r>
              <a:rPr lang="en-US" dirty="0"/>
              <a:t>Within coastal towns, feeling of friendly competition between cities; if parking is priced in one community tourists will drive to the next one</a:t>
            </a:r>
          </a:p>
          <a:p>
            <a:r>
              <a:rPr lang="en-US" dirty="0"/>
              <a:t>Newport, OR Bayfront is only coastal community to wit employing (approved 2020, coming soon…)</a:t>
            </a:r>
          </a:p>
        </p:txBody>
      </p:sp>
      <p:pic>
        <p:nvPicPr>
          <p:cNvPr id="5" name="Picture 4" descr="A parking meter on the side of the road&#10;&#10;Description automatically generated with medium confidence">
            <a:extLst>
              <a:ext uri="{FF2B5EF4-FFF2-40B4-BE49-F238E27FC236}">
                <a16:creationId xmlns:a16="http://schemas.microsoft.com/office/drawing/2014/main" id="{CCF73F6E-7868-52A2-9632-67192D9E2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712" y="1590324"/>
            <a:ext cx="3924324" cy="414234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AA23B6-B24B-5DEE-C9EA-F85067312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655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1E378-C4D8-6FFF-6D57-77477125B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 Limits / Time Prohibitions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D99F4-B740-E953-14B2-9DA8339F3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453896"/>
            <a:ext cx="3918006" cy="441519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Time limits require all stays within a parking facility to be under a certain period of time</a:t>
            </a:r>
          </a:p>
          <a:p>
            <a:pPr lvl="1"/>
            <a:r>
              <a:rPr lang="en-US" dirty="0"/>
              <a:t>2 hours is common in retail/restaurant settings</a:t>
            </a:r>
          </a:p>
          <a:p>
            <a:pPr lvl="1"/>
            <a:r>
              <a:rPr lang="en-US" dirty="0"/>
              <a:t>4 hours is common where longer stays expected but want employees to park elsewhere</a:t>
            </a:r>
          </a:p>
          <a:p>
            <a:pPr lvl="1"/>
            <a:endParaRPr lang="en-US" dirty="0"/>
          </a:p>
          <a:p>
            <a:r>
              <a:rPr lang="en-US" dirty="0"/>
              <a:t>Time-of-day prohibitions preclude parking at certain times, or activate time limits during daytime/busy periods</a:t>
            </a:r>
          </a:p>
        </p:txBody>
      </p:sp>
      <p:pic>
        <p:nvPicPr>
          <p:cNvPr id="5" name="Picture 4" descr="A picture containing text, outdoor, parked, green&#10;&#10;Description automatically generated">
            <a:extLst>
              <a:ext uri="{FF2B5EF4-FFF2-40B4-BE49-F238E27FC236}">
                <a16:creationId xmlns:a16="http://schemas.microsoft.com/office/drawing/2014/main" id="{7F6FB0FD-EB2D-817D-936A-A6D830213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60" y="1319128"/>
            <a:ext cx="3163330" cy="454996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7A2A1-DC3F-B535-D146-06B04FA99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278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39335-D43D-B7B2-0900-9376D0525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Permit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66486-B91B-4961-1726-4E2099800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453896"/>
            <a:ext cx="3822932" cy="4415198"/>
          </a:xfrm>
        </p:spPr>
        <p:txBody>
          <a:bodyPr/>
          <a:lstStyle/>
          <a:p>
            <a:r>
              <a:rPr lang="en-US" dirty="0"/>
              <a:t>Aim to encourage certain types of parking demand within certain facilities</a:t>
            </a:r>
          </a:p>
          <a:p>
            <a:pPr lvl="1"/>
            <a:r>
              <a:rPr lang="en-US" dirty="0"/>
              <a:t>Common examples include residential or employee parking</a:t>
            </a:r>
          </a:p>
          <a:p>
            <a:r>
              <a:rPr lang="en-US" dirty="0"/>
              <a:t>Other demand can be precluded entirely, time limited, or even paid</a:t>
            </a:r>
          </a:p>
          <a:p>
            <a:r>
              <a:rPr lang="en-US" dirty="0"/>
              <a:t>Many, many ways to structure permit programs to meet certain goals. Can get creative!</a:t>
            </a:r>
          </a:p>
        </p:txBody>
      </p:sp>
      <p:pic>
        <p:nvPicPr>
          <p:cNvPr id="5" name="Picture 4" descr="A street sign on a pole&#10;&#10;Description automatically generated with medium confidence">
            <a:extLst>
              <a:ext uri="{FF2B5EF4-FFF2-40B4-BE49-F238E27FC236}">
                <a16:creationId xmlns:a16="http://schemas.microsoft.com/office/drawing/2014/main" id="{F75C6DFB-18E1-34F5-C63F-968790E56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443" y="3794248"/>
            <a:ext cx="2474580" cy="2312135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13B2738-CA8D-AD88-4496-A38CCB76B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940" y="1139263"/>
            <a:ext cx="1876425" cy="242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F206EF5-D81E-EC84-27BA-2B68A0572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726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C8EFB-DE32-817A-D141-22FA214EA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Striping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67A52-0A89-71FF-5D8C-603ECC90F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36" y="1332709"/>
            <a:ext cx="3925311" cy="4891821"/>
          </a:xfrm>
        </p:spPr>
        <p:txBody>
          <a:bodyPr/>
          <a:lstStyle/>
          <a:p>
            <a:r>
              <a:rPr lang="en-US" dirty="0"/>
              <a:t>Striping stalls can often improve efficiency within lots or on-street parking by providing guidance and affirmation</a:t>
            </a:r>
          </a:p>
          <a:p>
            <a:r>
              <a:rPr lang="en-US" dirty="0"/>
              <a:t>Relatively uncontentious and inexpensive but does require regular maintenance/refreshing</a:t>
            </a:r>
          </a:p>
          <a:p>
            <a:r>
              <a:rPr lang="en-US" dirty="0"/>
              <a:t>Sometimes residents oppose striping adjacent to their properties as it’s seen to encourage parking</a:t>
            </a:r>
          </a:p>
        </p:txBody>
      </p:sp>
      <p:pic>
        <p:nvPicPr>
          <p:cNvPr id="5" name="Picture 4" descr="A picture containing outdoor, road, car, parked&#10;&#10;Description automatically generated">
            <a:extLst>
              <a:ext uri="{FF2B5EF4-FFF2-40B4-BE49-F238E27FC236}">
                <a16:creationId xmlns:a16="http://schemas.microsoft.com/office/drawing/2014/main" id="{53A1E320-255B-C9BF-6AA2-1CFFDBAE26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88"/>
          <a:stretch/>
        </p:blipFill>
        <p:spPr>
          <a:xfrm>
            <a:off x="4748269" y="4065225"/>
            <a:ext cx="4226943" cy="2159306"/>
          </a:xfrm>
          <a:prstGeom prst="rect">
            <a:avLst/>
          </a:prstGeom>
        </p:spPr>
      </p:pic>
      <p:pic>
        <p:nvPicPr>
          <p:cNvPr id="7" name="Picture 6" descr="A picture containing sky, outdoor, road, ground&#10;&#10;Description automatically generated">
            <a:extLst>
              <a:ext uri="{FF2B5EF4-FFF2-40B4-BE49-F238E27FC236}">
                <a16:creationId xmlns:a16="http://schemas.microsoft.com/office/drawing/2014/main" id="{07378E0D-B397-9453-1B88-AB43B345FD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2" b="18437"/>
          <a:stretch/>
        </p:blipFill>
        <p:spPr>
          <a:xfrm>
            <a:off x="4737253" y="1539986"/>
            <a:ext cx="4237960" cy="233778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BB25FC-6828-133A-6105-BA19515F1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599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F3A97E-659F-2962-100A-1D0119B79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29" y="5074920"/>
            <a:ext cx="7844009" cy="822960"/>
          </a:xfrm>
        </p:spPr>
        <p:txBody>
          <a:bodyPr/>
          <a:lstStyle/>
          <a:p>
            <a:r>
              <a:rPr lang="en-US" dirty="0"/>
              <a:t>Project Overview: Goals, Area, Context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085D83-DDF2-73E2-490E-C0160C41B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33560C-E7C9-643F-98AE-D4AE653F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t>2</a:t>
            </a:fld>
            <a:endParaRPr lang="en-US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137C889-34B6-AA91-B1F1-281AA2FD248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4" r="29844"/>
          <a:stretch>
            <a:fillRect/>
          </a:stretch>
        </p:blipFill>
        <p:spPr>
          <a:xfrm rot="5400000">
            <a:off x="2114550" y="-2114550"/>
            <a:ext cx="4914900" cy="9144000"/>
          </a:xfrm>
        </p:spPr>
      </p:pic>
    </p:spTree>
    <p:extLst>
      <p:ext uri="{BB962C8B-B14F-4D97-AF65-F5344CB8AC3E}">
        <p14:creationId xmlns:p14="http://schemas.microsoft.com/office/powerpoint/2010/main" val="1978324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BAAF6-CAC8-5562-57C8-F11855E81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Branding / Wayfinding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D43D0-2596-0A00-8F4D-1D35644C1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59" y="1322024"/>
            <a:ext cx="3889505" cy="453667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Wayfinding aims to help people easily find parking when arriving by car, and navigate to and from their parking space while on foot</a:t>
            </a:r>
          </a:p>
          <a:p>
            <a:pPr lvl="1"/>
            <a:r>
              <a:rPr lang="en-US" dirty="0"/>
              <a:t>Important to consider from both driving and walking perspectives</a:t>
            </a:r>
          </a:p>
          <a:p>
            <a:r>
              <a:rPr lang="en-US" dirty="0"/>
              <a:t>Branding helps people identify public lots, provides guidance and affirmation</a:t>
            </a:r>
          </a:p>
          <a:p>
            <a:r>
              <a:rPr lang="en-US" dirty="0"/>
              <a:t>Ideally integrated with websites, visitor center, tourism info</a:t>
            </a:r>
          </a:p>
        </p:txBody>
      </p:sp>
      <p:pic>
        <p:nvPicPr>
          <p:cNvPr id="7" name="Picture 6" descr="A picture containing text, tree, outdoor, sky&#10;&#10;Description automatically generated">
            <a:extLst>
              <a:ext uri="{FF2B5EF4-FFF2-40B4-BE49-F238E27FC236}">
                <a16:creationId xmlns:a16="http://schemas.microsoft.com/office/drawing/2014/main" id="{04D1CA25-CB14-C42F-DCA1-A8A539881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553" y="1156771"/>
            <a:ext cx="3853053" cy="2558668"/>
          </a:xfrm>
          <a:prstGeom prst="rect">
            <a:avLst/>
          </a:prstGeom>
        </p:spPr>
      </p:pic>
      <p:pic>
        <p:nvPicPr>
          <p:cNvPr id="9" name="Picture 8" descr="Cars parked in a parking lot&#10;&#10;Description automatically generated with medium confidence">
            <a:extLst>
              <a:ext uri="{FF2B5EF4-FFF2-40B4-BE49-F238E27FC236}">
                <a16:creationId xmlns:a16="http://schemas.microsoft.com/office/drawing/2014/main" id="{76D40F05-90C6-5F8C-54A7-256A7281A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379" y="3959056"/>
            <a:ext cx="3852227" cy="2166878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A119CD-B616-5746-3D03-8AA7BA315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474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B6B3B-B663-E04C-9A99-E391BC146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Additional Parking Supply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ADDFF-45D1-7C43-C5BD-C01C3A546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37" y="1374382"/>
            <a:ext cx="3980528" cy="4673877"/>
          </a:xfrm>
        </p:spPr>
        <p:txBody>
          <a:bodyPr/>
          <a:lstStyle/>
          <a:p>
            <a:r>
              <a:rPr lang="en-US" dirty="0"/>
              <a:t>Like enforcement, tends to be relatively politically popular. Upside is obvious in satisfying additional demand. Perhaps induces new demand.</a:t>
            </a:r>
          </a:p>
          <a:p>
            <a:r>
              <a:rPr lang="en-US" dirty="0"/>
              <a:t>Downsides: Expense, location (best sites are already developed or used for parking!), walkability and livability concerns</a:t>
            </a:r>
          </a:p>
        </p:txBody>
      </p:sp>
      <p:pic>
        <p:nvPicPr>
          <p:cNvPr id="5" name="Picture 4" descr="A picture containing grass, sky, outdoor, nature&#10;&#10;Description automatically generated">
            <a:extLst>
              <a:ext uri="{FF2B5EF4-FFF2-40B4-BE49-F238E27FC236}">
                <a16:creationId xmlns:a16="http://schemas.microsoft.com/office/drawing/2014/main" id="{8CD487CF-4C4D-75E5-E173-B328680024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3" t="11807" b="15663"/>
          <a:stretch/>
        </p:blipFill>
        <p:spPr>
          <a:xfrm>
            <a:off x="5097392" y="3711320"/>
            <a:ext cx="3914404" cy="2451253"/>
          </a:xfrm>
          <a:prstGeom prst="rect">
            <a:avLst/>
          </a:prstGeom>
        </p:spPr>
      </p:pic>
      <p:pic>
        <p:nvPicPr>
          <p:cNvPr id="7" name="Picture 6" descr="A high angle view of cars in a parking lot&#10;&#10;Description automatically generated with medium confidence">
            <a:extLst>
              <a:ext uri="{FF2B5EF4-FFF2-40B4-BE49-F238E27FC236}">
                <a16:creationId xmlns:a16="http://schemas.microsoft.com/office/drawing/2014/main" id="{F88B58A4-8684-9E7E-F8B1-FAD569A6B8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95"/>
          <a:stretch/>
        </p:blipFill>
        <p:spPr>
          <a:xfrm>
            <a:off x="5097392" y="1221508"/>
            <a:ext cx="3914404" cy="235760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40CF020-3691-0438-9B3A-FF8F433B5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963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0A067-32FB-5428-445E-8379880B3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Enforcement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A0454-7120-0FF7-5BD4-6F4D027F1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751" y="1453896"/>
            <a:ext cx="4286738" cy="4415198"/>
          </a:xfrm>
        </p:spPr>
        <p:txBody>
          <a:bodyPr/>
          <a:lstStyle/>
          <a:p>
            <a:r>
              <a:rPr lang="en-US" dirty="0"/>
              <a:t>Enforcement of time limits, regulations, “customer parking only,” etc.</a:t>
            </a:r>
          </a:p>
          <a:p>
            <a:r>
              <a:rPr lang="en-US" dirty="0"/>
              <a:t>Difficult to accomplish effectively in many settings; often significant expense associated</a:t>
            </a:r>
          </a:p>
          <a:p>
            <a:r>
              <a:rPr lang="en-US" dirty="0"/>
              <a:t>In tourist settings, concerns of leaving visitors with negative impression</a:t>
            </a:r>
          </a:p>
        </p:txBody>
      </p:sp>
      <p:pic>
        <p:nvPicPr>
          <p:cNvPr id="5" name="Picture 4" descr="A person looking at his phone&#10;&#10;Description automatically generated with medium confidence">
            <a:extLst>
              <a:ext uri="{FF2B5EF4-FFF2-40B4-BE49-F238E27FC236}">
                <a16:creationId xmlns:a16="http://schemas.microsoft.com/office/drawing/2014/main" id="{36FDEB4D-DCCD-C806-72D8-E7215B7F8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080" y="1302602"/>
            <a:ext cx="3618351" cy="482446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3252B-8751-D217-2791-DDF27C78F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205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95499C-9313-185B-8D05-D35163FAD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Identified (So Far…)</a:t>
            </a:r>
          </a:p>
        </p:txBody>
      </p:sp>
      <p:pic>
        <p:nvPicPr>
          <p:cNvPr id="8" name="Picture Placeholder 7" descr="Map&#10;&#10;Description automatically generated">
            <a:extLst>
              <a:ext uri="{FF2B5EF4-FFF2-40B4-BE49-F238E27FC236}">
                <a16:creationId xmlns:a16="http://schemas.microsoft.com/office/drawing/2014/main" id="{4A9C5A39-CEA0-5BAF-C70B-417029EA616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7" b="14167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08EA0B-F946-A4A7-50EA-69BFD3DFB9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770B14-D631-A4F9-0025-E9233B771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76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45DA095-06CD-DFE1-A8F9-B864B5ABF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Peak Season &amp; Event Parking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5978B6-BEA4-4868-3522-2FE5B6D75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t>24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6766A92-28CD-4051-2538-B5132D185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37" y="1340597"/>
            <a:ext cx="3745934" cy="4509360"/>
          </a:xfrm>
        </p:spPr>
        <p:txBody>
          <a:bodyPr>
            <a:normAutofit/>
          </a:bodyPr>
          <a:lstStyle/>
          <a:p>
            <a:r>
              <a:rPr lang="en-US" dirty="0"/>
              <a:t>General feeling of supply &gt; demand during events, summer weekends</a:t>
            </a:r>
          </a:p>
          <a:p>
            <a:r>
              <a:rPr lang="en-US" dirty="0"/>
              <a:t>Limited opportunities for circulation create traffic issues as people search for parking</a:t>
            </a:r>
          </a:p>
          <a:p>
            <a:endParaRPr lang="en-US" dirty="0"/>
          </a:p>
        </p:txBody>
      </p:sp>
      <p:pic>
        <p:nvPicPr>
          <p:cNvPr id="10" name="Picture 9" descr="A parking lot full of cars&#10;&#10;Description automatically generated with medium confidence">
            <a:extLst>
              <a:ext uri="{FF2B5EF4-FFF2-40B4-BE49-F238E27FC236}">
                <a16:creationId xmlns:a16="http://schemas.microsoft.com/office/drawing/2014/main" id="{17DB0154-D117-8F64-5D7D-DD9A622F52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2"/>
          <a:stretch/>
        </p:blipFill>
        <p:spPr>
          <a:xfrm>
            <a:off x="4581419" y="1195368"/>
            <a:ext cx="4385079" cy="2085713"/>
          </a:xfrm>
          <a:prstGeom prst="rect">
            <a:avLst/>
          </a:prstGeom>
        </p:spPr>
      </p:pic>
      <p:pic>
        <p:nvPicPr>
          <p:cNvPr id="12" name="Picture 11" descr="A parking lot full of cars&#10;&#10;Description automatically generated with medium confidence">
            <a:extLst>
              <a:ext uri="{FF2B5EF4-FFF2-40B4-BE49-F238E27FC236}">
                <a16:creationId xmlns:a16="http://schemas.microsoft.com/office/drawing/2014/main" id="{D572FEA0-10A6-A7E4-9D92-9EF92D18BC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8"/>
          <a:stretch/>
        </p:blipFill>
        <p:spPr>
          <a:xfrm>
            <a:off x="4582289" y="3700631"/>
            <a:ext cx="4384209" cy="253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0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F6382-FA6F-8E8E-7227-225A7870B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Lack of Dedicated Loading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8E471-8414-C826-958E-A1D1210F5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36" y="1340597"/>
            <a:ext cx="3850003" cy="4509360"/>
          </a:xfrm>
        </p:spPr>
        <p:txBody>
          <a:bodyPr>
            <a:normAutofit/>
          </a:bodyPr>
          <a:lstStyle/>
          <a:p>
            <a:r>
              <a:rPr lang="en-US" dirty="0"/>
              <a:t>Several businesses have reported that trucks are forced to stop in traffic lanes and/or block sidewalks for deliveries</a:t>
            </a:r>
          </a:p>
          <a:p>
            <a:r>
              <a:rPr lang="en-US" dirty="0"/>
              <a:t>Problematic along 101 especially since redesign, Ocean View Drive, within some lots constrained by 101 improvements (ex. C&amp;K Market)</a:t>
            </a:r>
          </a:p>
          <a:p>
            <a:endParaRPr lang="en-US" dirty="0"/>
          </a:p>
        </p:txBody>
      </p:sp>
      <p:pic>
        <p:nvPicPr>
          <p:cNvPr id="6" name="Picture 5" descr="A picture containing outdoor, sky, way, road&#10;&#10;Description automatically generated">
            <a:extLst>
              <a:ext uri="{FF2B5EF4-FFF2-40B4-BE49-F238E27FC236}">
                <a16:creationId xmlns:a16="http://schemas.microsoft.com/office/drawing/2014/main" id="{9373CC42-D556-00AB-C8A9-A8DE456DF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4" t="17028" b="24980"/>
          <a:stretch/>
        </p:blipFill>
        <p:spPr>
          <a:xfrm>
            <a:off x="4790664" y="1255924"/>
            <a:ext cx="4147805" cy="243472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518C18-83B4-BE32-4DB5-3255854FA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8" name="Picture 7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7F5095E9-6B18-6625-95AD-40CC4E55AD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5" b="16863"/>
          <a:stretch/>
        </p:blipFill>
        <p:spPr>
          <a:xfrm>
            <a:off x="4790663" y="3986104"/>
            <a:ext cx="4147806" cy="220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01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82F6D-7B2E-A7DF-D77A-894FD2426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Faded/Incomplete Striping, Paving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93172-5D0E-9BB4-7592-438EB4003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674" y="1333041"/>
            <a:ext cx="3815140" cy="4458935"/>
          </a:xfrm>
        </p:spPr>
        <p:txBody>
          <a:bodyPr/>
          <a:lstStyle/>
          <a:p>
            <a:r>
              <a:rPr lang="en-US" dirty="0"/>
              <a:t>The public lot at Yachats State Park (and many private lots) are used inefficiently as stripes have worn</a:t>
            </a:r>
          </a:p>
          <a:p>
            <a:r>
              <a:rPr lang="en-US" dirty="0"/>
              <a:t>Highway 101 now has mostly striped parking but still missing in unimproved areas and local streets</a:t>
            </a:r>
          </a:p>
          <a:p>
            <a:r>
              <a:rPr lang="en-US" dirty="0"/>
              <a:t>Other striping (ex 4</a:t>
            </a:r>
            <a:r>
              <a:rPr lang="en-US" baseline="30000" dirty="0"/>
              <a:t>th</a:t>
            </a:r>
            <a:r>
              <a:rPr lang="en-US" dirty="0"/>
              <a:t>) is confusing or incomplete</a:t>
            </a:r>
          </a:p>
        </p:txBody>
      </p:sp>
      <p:pic>
        <p:nvPicPr>
          <p:cNvPr id="5" name="Picture 4" descr="A group of cars parked on the side of a road next to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6D88B4DC-A92D-B991-4441-54AB873946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85"/>
          <a:stretch/>
        </p:blipFill>
        <p:spPr>
          <a:xfrm>
            <a:off x="4924539" y="1182901"/>
            <a:ext cx="4054206" cy="2478594"/>
          </a:xfrm>
          <a:prstGeom prst="rect">
            <a:avLst/>
          </a:prstGeom>
        </p:spPr>
      </p:pic>
      <p:pic>
        <p:nvPicPr>
          <p:cNvPr id="6" name="Picture 5" descr="A road with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D365919C-ECA1-2367-79C0-647AC6217C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" t="29719"/>
          <a:stretch/>
        </p:blipFill>
        <p:spPr>
          <a:xfrm>
            <a:off x="4924539" y="3875867"/>
            <a:ext cx="4054206" cy="223671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A7907-0001-C876-8E15-FCC806CB1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202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30C1D-BF2E-CFCD-3BFC-B39E91269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Private Lots Used Publicly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43005-DAE2-DF06-28EB-9698D3245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44" y="1453896"/>
            <a:ext cx="3938156" cy="4415198"/>
          </a:xfrm>
        </p:spPr>
        <p:txBody>
          <a:bodyPr/>
          <a:lstStyle/>
          <a:p>
            <a:r>
              <a:rPr lang="en-US" dirty="0"/>
              <a:t>Privately owned parking lots are often used as de facto public parking, particularly during busy times</a:t>
            </a:r>
          </a:p>
          <a:p>
            <a:r>
              <a:rPr lang="en-US" dirty="0"/>
              <a:t>C&amp;K Market, Post Office </a:t>
            </a:r>
          </a:p>
          <a:p>
            <a:r>
              <a:rPr lang="en-US" dirty="0"/>
              <a:t>Businesses have tried interventions such as signs, but there’s a clear need to address broadly</a:t>
            </a:r>
          </a:p>
        </p:txBody>
      </p:sp>
      <p:pic>
        <p:nvPicPr>
          <p:cNvPr id="5" name="Picture 4" descr="A picture containing text, outdoor, sky, road&#10;&#10;Description automatically generated">
            <a:extLst>
              <a:ext uri="{FF2B5EF4-FFF2-40B4-BE49-F238E27FC236}">
                <a16:creationId xmlns:a16="http://schemas.microsoft.com/office/drawing/2014/main" id="{720E80F2-0936-E55D-8B7A-96EBF63101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5"/>
          <a:stretch/>
        </p:blipFill>
        <p:spPr>
          <a:xfrm>
            <a:off x="4887202" y="1299990"/>
            <a:ext cx="4031375" cy="2484303"/>
          </a:xfrm>
          <a:prstGeom prst="rect">
            <a:avLst/>
          </a:prstGeom>
        </p:spPr>
      </p:pic>
      <p:pic>
        <p:nvPicPr>
          <p:cNvPr id="7" name="Picture 6" descr="A sign on the side of a road&#10;&#10;Description automatically generated with medium confidence">
            <a:extLst>
              <a:ext uri="{FF2B5EF4-FFF2-40B4-BE49-F238E27FC236}">
                <a16:creationId xmlns:a16="http://schemas.microsoft.com/office/drawing/2014/main" id="{62F070DC-ABCD-249F-7EF5-37FD06D2B7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4" b="17022"/>
          <a:stretch/>
        </p:blipFill>
        <p:spPr>
          <a:xfrm>
            <a:off x="4887202" y="3933021"/>
            <a:ext cx="4031375" cy="218310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21B12-FF8A-81BD-84FB-F003A56C3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7934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ECBB1-F833-22C8-B772-49C554462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Employee Parking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F68A8-8E49-F248-FFCF-51E33F2A3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8" y="1453896"/>
            <a:ext cx="3863342" cy="4415198"/>
          </a:xfrm>
        </p:spPr>
        <p:txBody>
          <a:bodyPr/>
          <a:lstStyle/>
          <a:p>
            <a:r>
              <a:rPr lang="en-US" dirty="0"/>
              <a:t>Employees often get “first choice” of parking since they arrive before patrons, thus taking the “best” spaces</a:t>
            </a:r>
          </a:p>
          <a:p>
            <a:r>
              <a:rPr lang="en-US" dirty="0"/>
              <a:t>No obvious dedicated facilities for employees. As with previous issue, businesses have implemented measures individually but there is a need to address broadly</a:t>
            </a:r>
          </a:p>
        </p:txBody>
      </p:sp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B79E66C7-991D-3944-0EF3-9BED883310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8" t="10603" b="21200"/>
          <a:stretch/>
        </p:blipFill>
        <p:spPr>
          <a:xfrm>
            <a:off x="5264707" y="1178806"/>
            <a:ext cx="3712420" cy="2513612"/>
          </a:xfrm>
          <a:prstGeom prst="rect">
            <a:avLst/>
          </a:prstGeom>
        </p:spPr>
      </p:pic>
      <p:pic>
        <p:nvPicPr>
          <p:cNvPr id="7" name="Picture 6" descr="A picture containing outdoor, orange, sky, tree&#10;&#10;Description automatically generated">
            <a:extLst>
              <a:ext uri="{FF2B5EF4-FFF2-40B4-BE49-F238E27FC236}">
                <a16:creationId xmlns:a16="http://schemas.microsoft.com/office/drawing/2014/main" id="{07D51767-A7EF-9E2D-3D6A-184F03287D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6" t="9157" b="15663"/>
          <a:stretch/>
        </p:blipFill>
        <p:spPr>
          <a:xfrm>
            <a:off x="5255045" y="3766000"/>
            <a:ext cx="3722081" cy="2513613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E3C7B35-2460-7B32-4B9E-71A9817EF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526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36CB1-B5CC-96FD-85BD-DBE845B45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RV Parking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B5075-5D6D-9631-F800-DAD77FB75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1377108"/>
            <a:ext cx="4231028" cy="4491986"/>
          </a:xfrm>
        </p:spPr>
        <p:txBody>
          <a:bodyPr/>
          <a:lstStyle/>
          <a:p>
            <a:r>
              <a:rPr lang="en-US" dirty="0"/>
              <a:t>Like many coastal communities, many RVs travel to and through Yachats. </a:t>
            </a:r>
          </a:p>
          <a:p>
            <a:r>
              <a:rPr lang="en-US" dirty="0"/>
              <a:t>With no signed, dedicated spaces or guidance, RVs can cause congestion and safety issues as they look for parking</a:t>
            </a:r>
          </a:p>
          <a:p>
            <a:r>
              <a:rPr lang="en-US" dirty="0"/>
              <a:t>Should the City dedicate space for RVs? Where? State Park? La De Da?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AB8B4-7C9D-BA51-ADA9-DCC199ADC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Picture 5" descr="A picture containing sky, outdoor, ground, transport&#10;&#10;Description automatically generated">
            <a:extLst>
              <a:ext uri="{FF2B5EF4-FFF2-40B4-BE49-F238E27FC236}">
                <a16:creationId xmlns:a16="http://schemas.microsoft.com/office/drawing/2014/main" id="{FA988DFB-9842-ABCD-04FF-BFE21141D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43" y="1185231"/>
            <a:ext cx="3637319" cy="2424879"/>
          </a:xfrm>
          <a:prstGeom prst="rect">
            <a:avLst/>
          </a:prstGeom>
        </p:spPr>
      </p:pic>
      <p:pic>
        <p:nvPicPr>
          <p:cNvPr id="8" name="Picture 7" descr="A road with houses along it&#10;&#10;Description automatically generated with medium confidence">
            <a:extLst>
              <a:ext uri="{FF2B5EF4-FFF2-40B4-BE49-F238E27FC236}">
                <a16:creationId xmlns:a16="http://schemas.microsoft.com/office/drawing/2014/main" id="{11D6E09D-80E3-9EFB-7020-CCBC975621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9" t="17283" b="20081"/>
          <a:stretch/>
        </p:blipFill>
        <p:spPr>
          <a:xfrm>
            <a:off x="5286343" y="3734718"/>
            <a:ext cx="3637319" cy="251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47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F331A-B339-87EF-679F-18D1EB706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Workshop Goals and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A3781-5E57-B774-3B4E-F44ED47AA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453896"/>
            <a:ext cx="7745507" cy="4415198"/>
          </a:xfrm>
        </p:spPr>
        <p:txBody>
          <a:bodyPr/>
          <a:lstStyle/>
          <a:p>
            <a:r>
              <a:rPr lang="en-US" dirty="0"/>
              <a:t>Discuss guidance, context, and work done to date</a:t>
            </a:r>
          </a:p>
          <a:p>
            <a:r>
              <a:rPr lang="en-US" dirty="0"/>
              <a:t>Discuss parking management strategies and tools, and look at examples from other Coastal cities</a:t>
            </a:r>
          </a:p>
          <a:p>
            <a:r>
              <a:rPr lang="en-US" dirty="0"/>
              <a:t>Discuss problems identified (so far) with parking downtown</a:t>
            </a:r>
          </a:p>
          <a:p>
            <a:r>
              <a:rPr lang="en-US" dirty="0"/>
              <a:t>MOST IMPORTANTLY: Get your input!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What are the key issues you are experiencing?</a:t>
            </a:r>
          </a:p>
          <a:p>
            <a:pPr lvl="1"/>
            <a:r>
              <a:rPr lang="en-US" dirty="0"/>
              <a:t>What should the City do about them?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F4F7C-D80F-67D4-7676-522EEDBE3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20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05EE1-229F-226F-16CE-F592CB031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35" y="276214"/>
            <a:ext cx="8012703" cy="636940"/>
          </a:xfrm>
        </p:spPr>
        <p:txBody>
          <a:bodyPr>
            <a:normAutofit fontScale="90000"/>
          </a:bodyPr>
          <a:lstStyle/>
          <a:p>
            <a:r>
              <a:rPr lang="en-US" dirty="0"/>
              <a:t>La Di Da Lane &amp; Commons Frontage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C49C274-2A45-A686-822F-401288C6E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36" y="1354744"/>
            <a:ext cx="3497164" cy="4415198"/>
          </a:xfrm>
        </p:spPr>
        <p:txBody>
          <a:bodyPr/>
          <a:lstStyle/>
          <a:p>
            <a:r>
              <a:rPr lang="en-US" dirty="0"/>
              <a:t>One of few areas within downtown Yachats where additional parking installation is feasible</a:t>
            </a:r>
          </a:p>
          <a:p>
            <a:r>
              <a:rPr lang="en-US" dirty="0"/>
              <a:t>Various visions through the years. La De Da is currently important to RV’s, e-vehicles</a:t>
            </a:r>
          </a:p>
          <a:p>
            <a:pPr lvl="1"/>
            <a:r>
              <a:rPr lang="en-US" dirty="0"/>
              <a:t>Keep as RV’s and formalize? Stripe for cars?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E73D02-B634-86C5-D12B-D8725470E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A0E5902B-EE65-2330-3B40-2455C4AB9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2" t="2319" r="6927" b="-673"/>
          <a:stretch/>
        </p:blipFill>
        <p:spPr>
          <a:xfrm rot="5400000">
            <a:off x="4447933" y="1101412"/>
            <a:ext cx="4244580" cy="492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026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5767D-62CB-69DA-0674-EBE9A107A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87" y="351966"/>
            <a:ext cx="7666413" cy="636940"/>
          </a:xfrm>
        </p:spPr>
        <p:txBody>
          <a:bodyPr>
            <a:normAutofit fontScale="90000"/>
          </a:bodyPr>
          <a:lstStyle/>
          <a:p>
            <a:r>
              <a:rPr lang="en-US" dirty="0"/>
              <a:t>La De Da Proposed Striping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B9082-6EFF-A326-E5A8-4290BF218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87" y="1388421"/>
            <a:ext cx="7543801" cy="107422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Previously proposed but grant has expired. No current plans to build but maybe opportunity to revisit, find funding?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F5C4FF-6569-B184-EE49-F2205B20D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BE836C62-4EA3-4B6B-C5A4-740B274C17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" t="12191" r="8676" b="15374"/>
          <a:stretch/>
        </p:blipFill>
        <p:spPr>
          <a:xfrm>
            <a:off x="1120967" y="2347960"/>
            <a:ext cx="6937321" cy="373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847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692EB-FB99-3A9C-A690-611AF366C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Feedback and Input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BB368-5854-CA83-8059-26B384F68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420" y="1384322"/>
            <a:ext cx="7543801" cy="4415198"/>
          </a:xfrm>
        </p:spPr>
        <p:txBody>
          <a:bodyPr/>
          <a:lstStyle/>
          <a:p>
            <a:r>
              <a:rPr lang="en-US" dirty="0"/>
              <a:t>Did we miss any problems that you encounter regularly?</a:t>
            </a:r>
          </a:p>
          <a:p>
            <a:r>
              <a:rPr lang="en-US" dirty="0"/>
              <a:t>Any other feedback or thoughts?</a:t>
            </a:r>
          </a:p>
          <a:p>
            <a:pPr>
              <a:spcAft>
                <a:spcPts val="1800"/>
              </a:spcAft>
            </a:pPr>
            <a:r>
              <a:rPr lang="en-US" dirty="0"/>
              <a:t>Ways to provide feedback:</a:t>
            </a:r>
          </a:p>
          <a:p>
            <a:pPr lvl="1"/>
            <a:r>
              <a:rPr lang="en-US" dirty="0"/>
              <a:t>Q &amp; A to follow (comments will be recorded)</a:t>
            </a:r>
          </a:p>
          <a:p>
            <a:pPr lvl="1"/>
            <a:r>
              <a:rPr lang="en-US" dirty="0"/>
              <a:t>Questionnaires</a:t>
            </a:r>
          </a:p>
          <a:p>
            <a:pPr lvl="1"/>
            <a:r>
              <a:rPr lang="en-US" dirty="0"/>
              <a:t>Maps</a:t>
            </a:r>
          </a:p>
          <a:p>
            <a:pPr lvl="1"/>
            <a:r>
              <a:rPr lang="en-US" dirty="0"/>
              <a:t>Email me! brian@studiodavispdx.com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7991C-A793-97BF-50A2-666FD694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69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Yellow question mark">
            <a:extLst>
              <a:ext uri="{FF2B5EF4-FFF2-40B4-BE49-F238E27FC236}">
                <a16:creationId xmlns:a16="http://schemas.microsoft.com/office/drawing/2014/main" id="{E966236B-DD86-3B32-09BC-FE642C8958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20000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42B5E6-EE53-495B-AD87-EFB09B7B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dirty="0">
                <a:solidFill>
                  <a:srgbClr val="FFFFFF"/>
                </a:solidFill>
              </a:rPr>
              <a:t>Questions?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844A6C-1882-2526-75E7-9C68DC6A8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080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595B0-2DD8-6A56-4A02-7031EDBD6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Project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B359C-968A-FD51-D184-21D633664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key parking issues experienced by residents, employees, and visitors to Yachats.</a:t>
            </a:r>
          </a:p>
          <a:p>
            <a:r>
              <a:rPr lang="en-US" dirty="0"/>
              <a:t>Discuss and identify potential solutions with robust public input</a:t>
            </a:r>
          </a:p>
          <a:p>
            <a:r>
              <a:rPr lang="en-US" dirty="0"/>
              <a:t>Prepare plan of action for the City of Yachats to manage parking now and into the future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9CC5B-4532-E8FB-F16A-11B0370E7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48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19E9E-2C9F-8DC0-78BD-21C7D2EF1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Project Timeline</a:t>
            </a:r>
          </a:p>
        </p:txBody>
      </p:sp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B481DF5C-3AA2-91AA-1328-5BD59E76F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1" y="1564395"/>
            <a:ext cx="8631198" cy="413146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D3CA5-8BEE-2FA4-F219-78E4EAB07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48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AA04B-8557-2EDD-9BB5-DB97FF386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 Area</a:t>
            </a:r>
          </a:p>
        </p:txBody>
      </p:sp>
      <p:pic>
        <p:nvPicPr>
          <p:cNvPr id="7" name="Picture 6" descr="Map">
            <a:extLst>
              <a:ext uri="{FF2B5EF4-FFF2-40B4-BE49-F238E27FC236}">
                <a16:creationId xmlns:a16="http://schemas.microsoft.com/office/drawing/2014/main" id="{38335D9D-F320-020D-CACC-DD91FA0400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6" b="9152"/>
          <a:stretch/>
        </p:blipFill>
        <p:spPr>
          <a:xfrm>
            <a:off x="4278647" y="432078"/>
            <a:ext cx="4865353" cy="571323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BDBFE4-452E-1094-3DDA-54F3F5AB9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4E785D-0C4F-E8E9-F4DD-00CC235BDDE7}"/>
              </a:ext>
            </a:extLst>
          </p:cNvPr>
          <p:cNvSpPr/>
          <p:nvPr/>
        </p:nvSpPr>
        <p:spPr>
          <a:xfrm>
            <a:off x="501004" y="3656641"/>
            <a:ext cx="304800" cy="258618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AE6373-C768-A5EB-BCDA-BEFCF05CB074}"/>
              </a:ext>
            </a:extLst>
          </p:cNvPr>
          <p:cNvSpPr/>
          <p:nvPr/>
        </p:nvSpPr>
        <p:spPr>
          <a:xfrm>
            <a:off x="501004" y="2629769"/>
            <a:ext cx="304800" cy="258618"/>
          </a:xfrm>
          <a:prstGeom prst="rect">
            <a:avLst/>
          </a:prstGeom>
          <a:solidFill>
            <a:srgbClr val="FF99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5BEC22-9804-7F7C-FF20-8472E505784C}"/>
              </a:ext>
            </a:extLst>
          </p:cNvPr>
          <p:cNvSpPr/>
          <p:nvPr/>
        </p:nvSpPr>
        <p:spPr>
          <a:xfrm>
            <a:off x="501004" y="3143205"/>
            <a:ext cx="304800" cy="258618"/>
          </a:xfrm>
          <a:prstGeom prst="rect">
            <a:avLst/>
          </a:prstGeom>
          <a:solidFill>
            <a:srgbClr val="C0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140E52-2B69-B91C-ECAA-ADBDA0F6C157}"/>
              </a:ext>
            </a:extLst>
          </p:cNvPr>
          <p:cNvSpPr txBox="1"/>
          <p:nvPr/>
        </p:nvSpPr>
        <p:spPr>
          <a:xfrm>
            <a:off x="1013667" y="3570506"/>
            <a:ext cx="22121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C-1 Commercial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095C2D-CCDD-8B28-7C27-E716E9F37CE9}"/>
              </a:ext>
            </a:extLst>
          </p:cNvPr>
          <p:cNvSpPr txBox="1"/>
          <p:nvPr/>
        </p:nvSpPr>
        <p:spPr>
          <a:xfrm>
            <a:off x="1013667" y="2543634"/>
            <a:ext cx="30238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R-2 Single-fam / duplex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4DC497-F886-A66F-10C0-FB4360B5714E}"/>
              </a:ext>
            </a:extLst>
          </p:cNvPr>
          <p:cNvSpPr/>
          <p:nvPr/>
        </p:nvSpPr>
        <p:spPr>
          <a:xfrm>
            <a:off x="501004" y="2116333"/>
            <a:ext cx="304800" cy="25861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B1A8D-EF08-D308-BB78-1FE13DCE7347}"/>
              </a:ext>
            </a:extLst>
          </p:cNvPr>
          <p:cNvSpPr txBox="1"/>
          <p:nvPr/>
        </p:nvSpPr>
        <p:spPr>
          <a:xfrm>
            <a:off x="1013667" y="2030198"/>
            <a:ext cx="26185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R-1 Single-family res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C27580-E2A3-851D-16CE-184CB1924E88}"/>
              </a:ext>
            </a:extLst>
          </p:cNvPr>
          <p:cNvSpPr txBox="1"/>
          <p:nvPr/>
        </p:nvSpPr>
        <p:spPr>
          <a:xfrm>
            <a:off x="1013667" y="3057070"/>
            <a:ext cx="3267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R-3 SFD/ duplex / </a:t>
            </a:r>
            <a:r>
              <a:rPr lang="en-US" sz="2200" dirty="0" err="1"/>
              <a:t>multifam</a:t>
            </a:r>
            <a:endParaRPr lang="en-US" sz="22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79069C-6CED-63A4-7DC8-DEC04EA8D09D}"/>
              </a:ext>
            </a:extLst>
          </p:cNvPr>
          <p:cNvSpPr/>
          <p:nvPr/>
        </p:nvSpPr>
        <p:spPr>
          <a:xfrm>
            <a:off x="501004" y="4170077"/>
            <a:ext cx="304800" cy="2586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874BF2-BEEA-59AE-16EE-686F5CF6834B}"/>
              </a:ext>
            </a:extLst>
          </p:cNvPr>
          <p:cNvSpPr txBox="1"/>
          <p:nvPr/>
        </p:nvSpPr>
        <p:spPr>
          <a:xfrm>
            <a:off x="1013667" y="4083942"/>
            <a:ext cx="24511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PF Public Facilities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7972097-53E9-0037-EB97-CB1627297AAE}"/>
              </a:ext>
            </a:extLst>
          </p:cNvPr>
          <p:cNvSpPr/>
          <p:nvPr/>
        </p:nvSpPr>
        <p:spPr>
          <a:xfrm>
            <a:off x="501004" y="4683512"/>
            <a:ext cx="304800" cy="25861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3DF0EE-FE3F-4672-F721-6AF5B0E67FB8}"/>
              </a:ext>
            </a:extLst>
          </p:cNvPr>
          <p:cNvSpPr txBox="1"/>
          <p:nvPr/>
        </p:nvSpPr>
        <p:spPr>
          <a:xfrm>
            <a:off x="1013667" y="4597377"/>
            <a:ext cx="2596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S-P State Parks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6E4F53-9D57-2230-A8EC-76B8FAEDF548}"/>
              </a:ext>
            </a:extLst>
          </p:cNvPr>
          <p:cNvSpPr txBox="1"/>
          <p:nvPr/>
        </p:nvSpPr>
        <p:spPr>
          <a:xfrm>
            <a:off x="633244" y="1290229"/>
            <a:ext cx="2973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Zoning</a:t>
            </a:r>
          </a:p>
        </p:txBody>
      </p:sp>
    </p:spTree>
    <p:extLst>
      <p:ext uri="{BB962C8B-B14F-4D97-AF65-F5344CB8AC3E}">
        <p14:creationId xmlns:p14="http://schemas.microsoft.com/office/powerpoint/2010/main" val="3237173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29145-8C75-C763-B31E-C4580DCF0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Yachats Key Demographic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56243-C5FE-64B3-0CDB-BCDE15DC1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Current population: ~1,000</a:t>
            </a:r>
          </a:p>
          <a:p>
            <a:pPr lvl="1"/>
            <a:r>
              <a:rPr lang="en-US" dirty="0"/>
              <a:t>Nearly 50% growth since 2016. Population was ~700 for many years prior</a:t>
            </a:r>
          </a:p>
          <a:p>
            <a:pPr lvl="1"/>
            <a:r>
              <a:rPr lang="en-US" dirty="0"/>
              <a:t>Often feels much bigger w/visitors…Guesses as to how many??</a:t>
            </a:r>
          </a:p>
          <a:p>
            <a:pPr lvl="1"/>
            <a:endParaRPr lang="en-US" dirty="0"/>
          </a:p>
          <a:p>
            <a:r>
              <a:rPr lang="en-US" dirty="0"/>
              <a:t>Median age: ~64 – 65 years</a:t>
            </a:r>
          </a:p>
          <a:p>
            <a:pPr lvl="1"/>
            <a:r>
              <a:rPr lang="en-US" dirty="0"/>
              <a:t>Oregon median age: ~40 years</a:t>
            </a:r>
          </a:p>
          <a:p>
            <a:pPr lvl="1"/>
            <a:endParaRPr lang="en-US" dirty="0"/>
          </a:p>
          <a:p>
            <a:r>
              <a:rPr lang="en-US" dirty="0"/>
              <a:t>Median household income: ~$51K</a:t>
            </a:r>
          </a:p>
          <a:p>
            <a:pPr lvl="1"/>
            <a:r>
              <a:rPr lang="en-US" dirty="0"/>
              <a:t>Oregon median household income: ~$66K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Plus Sign 3">
            <a:extLst>
              <a:ext uri="{FF2B5EF4-FFF2-40B4-BE49-F238E27FC236}">
                <a16:creationId xmlns:a16="http://schemas.microsoft.com/office/drawing/2014/main" id="{EACF8414-DFBC-12EB-A830-96BA6A1F5A19}"/>
              </a:ext>
            </a:extLst>
          </p:cNvPr>
          <p:cNvSpPr/>
          <p:nvPr/>
        </p:nvSpPr>
        <p:spPr>
          <a:xfrm>
            <a:off x="2584174" y="4045226"/>
            <a:ext cx="477078" cy="40750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quals 4">
            <a:extLst>
              <a:ext uri="{FF2B5EF4-FFF2-40B4-BE49-F238E27FC236}">
                <a16:creationId xmlns:a16="http://schemas.microsoft.com/office/drawing/2014/main" id="{EDFD4B10-F544-9A1C-48DE-8F62BD822C36}"/>
              </a:ext>
            </a:extLst>
          </p:cNvPr>
          <p:cNvSpPr/>
          <p:nvPr/>
        </p:nvSpPr>
        <p:spPr>
          <a:xfrm>
            <a:off x="2544417" y="5300096"/>
            <a:ext cx="556591" cy="407505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7DBAB9-4ADA-EBE2-444C-880139ACCF5A}"/>
              </a:ext>
            </a:extLst>
          </p:cNvPr>
          <p:cNvSpPr txBox="1"/>
          <p:nvPr/>
        </p:nvSpPr>
        <p:spPr>
          <a:xfrm>
            <a:off x="665920" y="5707601"/>
            <a:ext cx="4313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Retirees!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A75021-15B0-5540-5A91-60ED85DE0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19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148D9-FB97-0A9A-91FF-BB93FDACC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Planning Guidance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73D4E-E4B0-9F17-FDAA-5AF51AB4A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89" y="1333041"/>
            <a:ext cx="4400370" cy="4726236"/>
          </a:xfrm>
        </p:spPr>
        <p:txBody>
          <a:bodyPr>
            <a:normAutofit/>
          </a:bodyPr>
          <a:lstStyle/>
          <a:p>
            <a:r>
              <a:rPr lang="en-US" dirty="0"/>
              <a:t>Most important document serving as an “instruction manual” in Yachats (as with most cities) is 2019 Comprehensive Plan</a:t>
            </a:r>
          </a:p>
          <a:p>
            <a:r>
              <a:rPr lang="en-US" dirty="0"/>
              <a:t>Comp Plan includes guidance within at least three goals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G. Control of Urban Growth and Form</a:t>
            </a:r>
          </a:p>
          <a:p>
            <a:pPr lvl="1"/>
            <a:r>
              <a:rPr lang="en-US" dirty="0"/>
              <a:t>H. Provide for economic growth</a:t>
            </a:r>
          </a:p>
          <a:p>
            <a:pPr lvl="1"/>
            <a:r>
              <a:rPr lang="en-US" dirty="0"/>
              <a:t>I. Provide for adequate public services</a:t>
            </a:r>
          </a:p>
          <a:p>
            <a:r>
              <a:rPr lang="en-US" dirty="0"/>
              <a:t>Additional guidance within Parks &amp; Open Space Master Plan</a:t>
            </a: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BE1A0ED9-6CC9-A9E7-E557-B9C5A86D47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" t="5943" r="6551" b="4027"/>
          <a:stretch/>
        </p:blipFill>
        <p:spPr>
          <a:xfrm>
            <a:off x="5409518" y="1331891"/>
            <a:ext cx="3499895" cy="47273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EAF5A-4C11-1D4A-2A9C-4E1E530EA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69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B3784-CF83-1994-CFC5-EE6D9936A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Recent &amp; Future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CD849-C76D-2BE0-078E-28A06FB3A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453896"/>
            <a:ext cx="4016674" cy="47155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Most key commercial structures have been in place for 10+ years. Few developable lots remain within downtown area</a:t>
            </a:r>
          </a:p>
          <a:p>
            <a:r>
              <a:rPr lang="en-US" dirty="0"/>
              <a:t>Recent residential infill along 7</a:t>
            </a:r>
            <a:r>
              <a:rPr lang="en-US" baseline="30000" dirty="0"/>
              <a:t>th</a:t>
            </a:r>
            <a:r>
              <a:rPr lang="en-US" dirty="0"/>
              <a:t> north of </a:t>
            </a:r>
            <a:r>
              <a:rPr lang="en-US" dirty="0" err="1"/>
              <a:t>Yatel</a:t>
            </a:r>
            <a:endParaRPr lang="en-US" dirty="0"/>
          </a:p>
          <a:p>
            <a:r>
              <a:rPr lang="en-US" dirty="0"/>
              <a:t>Recently acquired developable lot at 4</a:t>
            </a:r>
            <a:r>
              <a:rPr lang="en-US" baseline="30000" dirty="0"/>
              <a:t>th</a:t>
            </a:r>
            <a:r>
              <a:rPr lang="en-US" dirty="0"/>
              <a:t>/Pontiac</a:t>
            </a:r>
          </a:p>
          <a:p>
            <a:r>
              <a:rPr lang="en-US" dirty="0"/>
              <a:t>Some tenant spaces within existing buildings are vacant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Ex. Space next to Yachats Cannabis</a:t>
            </a:r>
          </a:p>
        </p:txBody>
      </p:sp>
      <p:pic>
        <p:nvPicPr>
          <p:cNvPr id="7" name="Picture 6" descr="A picture containing sky, outdoor, tree, road&#10;&#10;Description automatically generated">
            <a:extLst>
              <a:ext uri="{FF2B5EF4-FFF2-40B4-BE49-F238E27FC236}">
                <a16:creationId xmlns:a16="http://schemas.microsoft.com/office/drawing/2014/main" id="{7D3CA98C-2F56-2888-3ABE-778BCF7A9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97"/>
          <a:stretch/>
        </p:blipFill>
        <p:spPr>
          <a:xfrm>
            <a:off x="4967838" y="1201477"/>
            <a:ext cx="4016674" cy="2148009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46D4A3-9087-3BCE-6753-098397204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D77F-4E7A-4999-939E-416704E9CC3A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 descr="A picture containing outdoor, sky, grass, street&#10;&#10;Description automatically generated">
            <a:extLst>
              <a:ext uri="{FF2B5EF4-FFF2-40B4-BE49-F238E27FC236}">
                <a16:creationId xmlns:a16="http://schemas.microsoft.com/office/drawing/2014/main" id="{4A034422-9251-E543-67B9-E6D756A0FC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1"/>
          <a:stretch/>
        </p:blipFill>
        <p:spPr>
          <a:xfrm>
            <a:off x="5051504" y="3757940"/>
            <a:ext cx="3933008" cy="21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2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studiodavis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20A4F3"/>
      </a:accent1>
      <a:accent2>
        <a:srgbClr val="663399"/>
      </a:accent2>
      <a:accent3>
        <a:srgbClr val="3C3744"/>
      </a:accent3>
      <a:accent4>
        <a:srgbClr val="16DB93"/>
      </a:accent4>
      <a:accent5>
        <a:srgbClr val="FCEC52"/>
      </a:accent5>
      <a:accent6>
        <a:srgbClr val="16DB93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3482</TotalTime>
  <Words>1374</Words>
  <Application>Microsoft Macintosh PowerPoint</Application>
  <PresentationFormat>On-screen Show (4:3)</PresentationFormat>
  <Paragraphs>173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Retrospect</vt:lpstr>
      <vt:lpstr>Downtown Yachats  Parking Planning</vt:lpstr>
      <vt:lpstr>Project Overview: Goals, Area, Context</vt:lpstr>
      <vt:lpstr>Workshop Goals and Agenda</vt:lpstr>
      <vt:lpstr>Project Goals</vt:lpstr>
      <vt:lpstr>Project Timeline</vt:lpstr>
      <vt:lpstr>Plan Area</vt:lpstr>
      <vt:lpstr>Yachats Key Demographic Info</vt:lpstr>
      <vt:lpstr>Planning Guidance</vt:lpstr>
      <vt:lpstr>Recent &amp; Future Development</vt:lpstr>
      <vt:lpstr>Transportation Infrastructure</vt:lpstr>
      <vt:lpstr>Walking Infrastructure</vt:lpstr>
      <vt:lpstr>Proposed Boardwalk on Ocean View</vt:lpstr>
      <vt:lpstr>Parking Facilities</vt:lpstr>
      <vt:lpstr>Parking Management in a Nutshell</vt:lpstr>
      <vt:lpstr>Parking Management Goals</vt:lpstr>
      <vt:lpstr>Metering / Priced Parking</vt:lpstr>
      <vt:lpstr>Time Limits / Time Prohibitions</vt:lpstr>
      <vt:lpstr>Permit Programs</vt:lpstr>
      <vt:lpstr>Striping</vt:lpstr>
      <vt:lpstr>Branding / Wayfinding</vt:lpstr>
      <vt:lpstr>Additional Parking Supply</vt:lpstr>
      <vt:lpstr>Enforcement</vt:lpstr>
      <vt:lpstr>Problems Identified (So Far…)</vt:lpstr>
      <vt:lpstr>Peak Season &amp; Event Parking</vt:lpstr>
      <vt:lpstr>Lack of Dedicated Loading Space</vt:lpstr>
      <vt:lpstr>Faded/Incomplete Striping, Paving</vt:lpstr>
      <vt:lpstr>Private Lots Used Publicly</vt:lpstr>
      <vt:lpstr>Employee Parking</vt:lpstr>
      <vt:lpstr>RV Parking</vt:lpstr>
      <vt:lpstr>La Di Da Lane &amp; Commons Frontage</vt:lpstr>
      <vt:lpstr>La De Da Proposed Striping</vt:lpstr>
      <vt:lpstr>Feedback and Input Opportunities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Davis</dc:creator>
  <cp:lastModifiedBy>Microsoft Office User</cp:lastModifiedBy>
  <cp:revision>3</cp:revision>
  <dcterms:created xsi:type="dcterms:W3CDTF">2022-03-14T14:26:40Z</dcterms:created>
  <dcterms:modified xsi:type="dcterms:W3CDTF">2022-08-02T21:06:57Z</dcterms:modified>
</cp:coreProperties>
</file>